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8" r:id="rId4"/>
    <p:sldId id="284" r:id="rId5"/>
    <p:sldId id="260" r:id="rId6"/>
    <p:sldId id="258" r:id="rId7"/>
    <p:sldId id="282" r:id="rId8"/>
    <p:sldId id="261" r:id="rId9"/>
    <p:sldId id="281" r:id="rId10"/>
    <p:sldId id="262" r:id="rId11"/>
    <p:sldId id="289" r:id="rId12"/>
    <p:sldId id="259" r:id="rId13"/>
    <p:sldId id="290" r:id="rId14"/>
    <p:sldId id="291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9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2DB61-0B64-4FB9-9037-56511D858995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1A4FE-CE27-484C-999C-7543A6D3C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88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Traffic Lights -&gt; Spreadsheet  + literal traffic light</a:t>
            </a:r>
          </a:p>
          <a:p>
            <a:r>
              <a:rPr lang="en-IN" dirty="0"/>
              <a:t>Daily Stand-ups</a:t>
            </a:r>
          </a:p>
          <a:p>
            <a:r>
              <a:rPr lang="en-IN" dirty="0"/>
              <a:t>What I did</a:t>
            </a:r>
          </a:p>
          <a:p>
            <a:r>
              <a:rPr lang="en-IN" dirty="0"/>
              <a:t>What next</a:t>
            </a:r>
          </a:p>
          <a:p>
            <a:r>
              <a:rPr lang="en-IN" dirty="0"/>
              <a:t>Blockers</a:t>
            </a:r>
          </a:p>
          <a:p>
            <a:r>
              <a:rPr lang="en-IN" dirty="0"/>
              <a:t>Community</a:t>
            </a:r>
          </a:p>
          <a:p>
            <a:r>
              <a:rPr lang="en-IN" dirty="0"/>
              <a:t>Icons &gt; Textual information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AD976-4DB8-4B3A-94DD-8EF82E99329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896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5037d2c8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5037d2c8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5201eb7f8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5201eb7f8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F519-68F6-3307-CD90-6A59458C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1BFE0-67DD-9653-7101-BF541A450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0A304-E63D-83ED-0C68-D5F75664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D033-41EE-9D79-8659-2944968C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F8C22-9697-1E51-B0F7-63695EA5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65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A23C6-4D5F-AD25-2668-801DF845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7538B-8AF5-DD67-29C9-8EF85F4C0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F1396-B438-1ED6-F868-E25EB97A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2A94E-B91C-AF51-A7FC-F9DA9CBE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C8F0D-0B75-A398-DC27-A501A6CF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21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E7DD8-61D7-3F83-3D36-8895ED080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D4F64-955D-C28A-F0FC-D84F14551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0D1CA-7920-F28D-3C03-C00813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4C4F5-0C2F-DED1-D0B4-F9976A61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CB78-5BAD-2692-8973-9F05CD4C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626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505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C4BE-33A1-D042-EFA2-DDEFCD99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23E9-BEF8-1408-FF8B-6BB519B39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B3847-37D2-3191-9C2E-75FD5B76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71A0C-9619-68FE-63FB-381BEBC0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672E9-C256-D425-04E8-ECFEB8B9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25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1277-105F-FB11-C774-00DF6F65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B94FC-BDDA-A639-4005-DCAB48CC6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1056-5B09-F069-A437-5610BCF8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96545-9495-1675-8F89-E4035459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9CA8-D5C3-1F50-2CFE-B993E84F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16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7B1A-87AB-281D-9F5E-A78F27FD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ABFD2-9295-BB2A-F979-A58BC8783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44608-0C88-8C2E-81AF-3B0DF0E29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15F6C-B9D3-DF60-C00E-5AD8E936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171E5-20BC-58BF-A3C8-950CA0EF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A41E5-3B48-C500-5E56-924C90FC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69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6C7D-5A96-EAC3-BF81-35E8222EB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509D2-2A9C-B405-8D48-A006BFEF3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B6020-9813-3232-08F7-25877FFC0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76C47-1A82-85E2-B98D-5CA6BB721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DBE0D-D7B9-0997-C2A7-8F54971A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3A833-80CF-69B2-3DFD-5F8F2BD7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4FE0C-B0B4-0629-1E1E-F7F01175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C14E1-6B09-546E-3146-F9BC595D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01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F568-691E-6897-34FA-CC6E4E22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25950-862F-983F-7883-89173789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23946-B538-5E85-E553-F7FABD65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2D150-3BBD-7C62-07BB-E5EF15CB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34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363BB7-6B67-6B7E-731B-D52A0DE7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CF385-2B73-561E-4C43-F3B56921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C0418-C1ED-A688-E771-0B6793AE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24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0194-EF00-D813-4C92-15A9B24C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53CE-3324-177E-FF9A-3634AF52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B87CB-CE24-26C5-06AD-BEB7E0726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83D36-DBD7-36F3-9B42-132B4739C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6EAC2-5323-E5B2-C717-83D9FC77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25DAA-C793-0BEE-5C02-6E86CA48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85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1FCF-49D9-EEED-E890-EFBC1920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E9494-E641-D977-CDC6-D12F2CE55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F89AA-FF1D-B256-02CA-F66B1DA4F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694EF-13C5-10CD-545B-067B0C49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C3DC1-587E-D023-A3BC-1E70365E9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E19ED-79D9-F15A-6ADA-34A1BB1E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41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F921FD-0200-5CEA-7DE4-3FFD5009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7715-85A3-63A3-CC67-F6E14CE05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ABA12-1A02-B80B-9440-9ED816C7B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166C0-0AD1-48F9-BD19-2A9015E3339E}" type="datetimeFigureOut">
              <a:rPr lang="en-IN" smtClean="0"/>
              <a:t>2022-06-16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526B-6ED5-ED32-F858-876A13112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82EAD-4ADF-D7F9-D17C-22E60796A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4FE5B-E482-4CEC-B584-0670AB456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83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a.org/esablog/2010/01/07/ups-and-downs-climate-change-in-january-2010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4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.wikimedia.org/wiki/IMLD-ODD_2018_Wikidata_India_Edit-a-thon/Result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petermr/petermr/discussions/3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pdf-miniature-file-icon-2127829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df-miniature-file-icon-2127829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df-miniature-file-icon-2127829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pixabay.com/en/pdf-miniature-file-icon-2127829/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meta.wikimedia.org/wiki/IMLD-ODD_2018_Wikidata_India_Edit-a-thon/Result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/3.0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arjuanm.blogspot.com/2015/11/flow-layout-con-html-css.html" TargetMode="External"/><Relationship Id="rId10" Type="http://schemas.openxmlformats.org/officeDocument/2006/relationships/hyperlink" Target="https://www.wikidata.org/wiki/Q20051297" TargetMode="External"/><Relationship Id="rId4" Type="http://schemas.openxmlformats.org/officeDocument/2006/relationships/image" Target="../media/image7.jpg"/><Relationship Id="rId9" Type="http://schemas.openxmlformats.org/officeDocument/2006/relationships/hyperlink" Target="https://www.wikidata.org/wiki/Q898653" TargetMode="External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93892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meta.wikimedia.org/wiki/IMLD-ODD_2018_Wikidata_India_Edit-a-thon/Resul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versity.org/wiki/Python_Concept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petermr/CEVOpen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hyperlink" Target="https://en.wikipedia.org/wiki/Open-notebook_science" TargetMode="External"/><Relationship Id="rId5" Type="http://schemas.openxmlformats.org/officeDocument/2006/relationships/hyperlink" Target="https://github.com/petermr/pyami" TargetMode="External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github.com/petermr/pygetpapers" TargetMode="External"/><Relationship Id="rId9" Type="http://schemas.openxmlformats.org/officeDocument/2006/relationships/hyperlink" Target="http://informationtransfereconomics.blogspot.com/2017/02/information-equilibrium-code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hyperlink" Target="http://pokerfuse.com/features/comment-analysis/state-race-online-gambling-begins/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5.png"/><Relationship Id="rId5" Type="http://schemas.openxmlformats.org/officeDocument/2006/relationships/image" Target="../media/image21.jp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hyperlink" Target="https://creativecommons.org/licenses/by-nd/3.0/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FB28-A938-77AD-FD38-3AE4E3C2E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768" y="1131376"/>
            <a:ext cx="9144000" cy="2387600"/>
          </a:xfrm>
        </p:spPr>
        <p:txBody>
          <a:bodyPr>
            <a:normAutofit/>
          </a:bodyPr>
          <a:lstStyle/>
          <a:p>
            <a:r>
              <a:rPr lang="en-IN" b="1" dirty="0"/>
              <a:t>Learning by doing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00AD2-46F7-FDEE-63AA-A218189232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Hacking UN’s IPCC’s Climate report</a:t>
            </a:r>
          </a:p>
          <a:p>
            <a:r>
              <a:rPr lang="en-IN" sz="3200" dirty="0"/>
              <a:t>Young students from Semantic*Climate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D2025-9C68-774D-4E5C-9EAF7BFFF3EC}"/>
              </a:ext>
            </a:extLst>
          </p:cNvPr>
          <p:cNvSpPr txBox="1"/>
          <p:nvPr/>
        </p:nvSpPr>
        <p:spPr>
          <a:xfrm>
            <a:off x="63909" y="6488668"/>
            <a:ext cx="292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*Machine understandable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E5516-F826-AD77-0785-6AA6892E3C79}"/>
              </a:ext>
            </a:extLst>
          </p:cNvPr>
          <p:cNvSpPr txBox="1"/>
          <p:nvPr/>
        </p:nvSpPr>
        <p:spPr>
          <a:xfrm>
            <a:off x="3100847" y="1820298"/>
            <a:ext cx="6677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i="1" dirty="0">
                <a:solidFill>
                  <a:srgbClr val="1D1C1D"/>
                </a:solidFill>
                <a:latin typeface="Slack-Lato"/>
              </a:rPr>
              <a:t>“E</a:t>
            </a:r>
            <a:r>
              <a:rPr lang="en-IN" sz="3200" b="0" i="1" dirty="0">
                <a:solidFill>
                  <a:srgbClr val="1D1C1D"/>
                </a:solidFill>
                <a:effectLst/>
                <a:latin typeface="Slack-Lato"/>
              </a:rPr>
              <a:t>ducation means making creators.”</a:t>
            </a:r>
            <a:endParaRPr lang="en-IN" sz="3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8A4D4-E223-20CC-0D21-C2A24902C6F4}"/>
              </a:ext>
            </a:extLst>
          </p:cNvPr>
          <p:cNvSpPr txBox="1"/>
          <p:nvPr/>
        </p:nvSpPr>
        <p:spPr>
          <a:xfrm>
            <a:off x="8224376" y="2343691"/>
            <a:ext cx="240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Jean Piaget</a:t>
            </a:r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15487-41FB-0699-1093-FA165199EA85}"/>
              </a:ext>
            </a:extLst>
          </p:cNvPr>
          <p:cNvSpPr txBox="1"/>
          <p:nvPr/>
        </p:nvSpPr>
        <p:spPr>
          <a:xfrm>
            <a:off x="8509819" y="5257800"/>
            <a:ext cx="3510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Shweata N. Hegde</a:t>
            </a:r>
          </a:p>
          <a:p>
            <a:r>
              <a:rPr lang="en-IN" sz="2000" dirty="0"/>
              <a:t>3</a:t>
            </a:r>
            <a:r>
              <a:rPr lang="en-IN" sz="2000" baseline="30000" dirty="0"/>
              <a:t>rd</a:t>
            </a:r>
            <a:r>
              <a:rPr lang="en-IN" sz="2000" dirty="0"/>
              <a:t> year Undergrad (Life Science and Education)</a:t>
            </a:r>
          </a:p>
        </p:txBody>
      </p:sp>
    </p:spTree>
    <p:extLst>
      <p:ext uri="{BB962C8B-B14F-4D97-AF65-F5344CB8AC3E}">
        <p14:creationId xmlns:p14="http://schemas.microsoft.com/office/powerpoint/2010/main" val="3380017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F696FDA-2A60-49F2-82C0-880682F23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" b="11319"/>
          <a:stretch/>
        </p:blipFill>
        <p:spPr>
          <a:xfrm>
            <a:off x="9832" y="2082264"/>
            <a:ext cx="5811550" cy="265776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AC555-E4E1-42A5-BB76-9B217979AB34}"/>
              </a:ext>
            </a:extLst>
          </p:cNvPr>
          <p:cNvCxnSpPr/>
          <p:nvPr/>
        </p:nvCxnSpPr>
        <p:spPr>
          <a:xfrm>
            <a:off x="0" y="1029872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A3D4C2-D7A2-4DB2-9DEB-20FE23BF5C2A}"/>
              </a:ext>
            </a:extLst>
          </p:cNvPr>
          <p:cNvSpPr/>
          <p:nvPr/>
        </p:nvSpPr>
        <p:spPr>
          <a:xfrm>
            <a:off x="11636477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E66F8-1E68-4F67-B8BA-E13E761EF54A}"/>
              </a:ext>
            </a:extLst>
          </p:cNvPr>
          <p:cNvSpPr txBox="1"/>
          <p:nvPr/>
        </p:nvSpPr>
        <p:spPr>
          <a:xfrm>
            <a:off x="2386764" y="4779638"/>
            <a:ext cx="265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err="1"/>
              <a:t>cambiohack</a:t>
            </a:r>
            <a:endParaRPr lang="en-IN" i="1" dirty="0"/>
          </a:p>
        </p:txBody>
      </p:sp>
      <p:pic>
        <p:nvPicPr>
          <p:cNvPr id="11" name="Graphic 10" descr="Unlock">
            <a:extLst>
              <a:ext uri="{FF2B5EF4-FFF2-40B4-BE49-F238E27FC236}">
                <a16:creationId xmlns:a16="http://schemas.microsoft.com/office/drawing/2014/main" id="{7F11D7B5-354F-437C-97BE-B3B1154DE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2573" y="5773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A5F31-269A-1128-09C4-2D4D14F51186}"/>
              </a:ext>
            </a:extLst>
          </p:cNvPr>
          <p:cNvSpPr txBox="1"/>
          <p:nvPr/>
        </p:nvSpPr>
        <p:spPr>
          <a:xfrm>
            <a:off x="199103" y="233779"/>
            <a:ext cx="735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Reach out to the world with our tech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FDBF3-A6F5-6B49-6B98-01F340FADFB6}"/>
              </a:ext>
            </a:extLst>
          </p:cNvPr>
          <p:cNvSpPr txBox="1"/>
          <p:nvPr/>
        </p:nvSpPr>
        <p:spPr>
          <a:xfrm>
            <a:off x="6685320" y="2855715"/>
            <a:ext cx="47047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We met </a:t>
            </a:r>
            <a:r>
              <a:rPr lang="en-IN" sz="2800" dirty="0" err="1"/>
              <a:t>Ayush</a:t>
            </a:r>
            <a:r>
              <a:rPr lang="en-IN" sz="2800" dirty="0"/>
              <a:t>, high schooler – author of </a:t>
            </a:r>
            <a:r>
              <a:rPr lang="en-IN" sz="2400" dirty="0" err="1">
                <a:latin typeface="Montserrat Medium" panose="00000600000000000000" pitchFamily="2" charset="0"/>
              </a:rPr>
              <a:t>pygetpapers</a:t>
            </a:r>
            <a:r>
              <a:rPr lang="en-IN" sz="2800" dirty="0"/>
              <a:t> -- at a Hackathon! 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E92CFF61-CE9C-DE94-01A2-3F6D42209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81" y="1531745"/>
            <a:ext cx="792000" cy="10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CDCE-7689-BF15-7C82-700D445885EF}"/>
              </a:ext>
            </a:extLst>
          </p:cNvPr>
          <p:cNvSpPr txBox="1"/>
          <p:nvPr/>
        </p:nvSpPr>
        <p:spPr>
          <a:xfrm>
            <a:off x="3183193" y="6338599"/>
            <a:ext cx="6502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Maybe we’ll meet our next </a:t>
            </a:r>
            <a:r>
              <a:rPr lang="en-US" sz="2400" dirty="0" err="1"/>
              <a:t>Ayush</a:t>
            </a:r>
            <a:r>
              <a:rPr lang="en-US" sz="2400" dirty="0"/>
              <a:t> today?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9502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Best Black And White World Map Printable - printablee.com">
            <a:extLst>
              <a:ext uri="{FF2B5EF4-FFF2-40B4-BE49-F238E27FC236}">
                <a16:creationId xmlns:a16="http://schemas.microsoft.com/office/drawing/2014/main" id="{9DA84B41-9A58-9178-EF08-52B864E4A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"/>
          <a:stretch/>
        </p:blipFill>
        <p:spPr bwMode="auto">
          <a:xfrm>
            <a:off x="689645" y="-57752"/>
            <a:ext cx="10368000" cy="67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084FEB-4131-3F71-8D37-43EA58FE7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b="44702"/>
          <a:stretch/>
        </p:blipFill>
        <p:spPr bwMode="auto">
          <a:xfrm>
            <a:off x="5296641" y="796619"/>
            <a:ext cx="79935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65B7E4-A004-0373-B821-0F86EA7AE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b="17843"/>
          <a:stretch/>
        </p:blipFill>
        <p:spPr bwMode="auto">
          <a:xfrm>
            <a:off x="7101568" y="5633420"/>
            <a:ext cx="864000" cy="9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53EB99-D649-4BC9-A268-D59A60D5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7"/>
          <a:stretch/>
        </p:blipFill>
        <p:spPr bwMode="auto">
          <a:xfrm>
            <a:off x="689644" y="924035"/>
            <a:ext cx="822346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3E261F-1485-B594-7504-FEFC901F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38" y="5633420"/>
            <a:ext cx="7477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783735-917F-3E5D-17F5-991F6B92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41" y="3108959"/>
            <a:ext cx="792000" cy="10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3A208D9-A037-F24D-84ED-64CEECA0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/>
          <a:stretch/>
        </p:blipFill>
        <p:spPr bwMode="auto">
          <a:xfrm>
            <a:off x="10047055" y="2033344"/>
            <a:ext cx="936000" cy="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94BA990-4E88-68B0-B7F9-F9E1D30C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68" y="5526852"/>
            <a:ext cx="84034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6A1D74-1524-F3C6-D94B-B1226588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39" y="5521781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E8DCABF-8A96-5BB2-C45C-84883F8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85" y="256619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3D8D94-3608-FA68-E146-09D3930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21" y="4242702"/>
            <a:ext cx="1094618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8A5EE-20DC-958F-7D4D-D4D16716E03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19410"/>
          <a:stretch/>
        </p:blipFill>
        <p:spPr>
          <a:xfrm>
            <a:off x="8965310" y="5526852"/>
            <a:ext cx="792000" cy="1070668"/>
          </a:xfrm>
          <a:prstGeom prst="rect">
            <a:avLst/>
          </a:prstGeom>
        </p:spPr>
      </p:pic>
      <p:pic>
        <p:nvPicPr>
          <p:cNvPr id="1052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8CE01AC9-5B0A-040A-F347-C1E96638E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55082" y="309946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3C17F5A-798F-8C66-CD7A-40DA4AAE9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547576" y="17361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0BD1BDD-7BB3-4718-B999-0377D8DDC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348526" y="1783283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3498E7C9-E95B-2F04-EA00-DC7ED71CF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5472057" y="227054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6B14670-C039-C0FF-CE4E-2EC7250FF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566461" y="39966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F5247F1E-376E-53BA-7B9E-6DA4608D9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963132" y="336520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5E1AE8B0-2BE5-9F5F-303A-1E66C89E1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072382" y="334521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4741AA9-ED2B-D61E-4AF9-E320E0A69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48" y="3514098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62B87DAD-832C-9359-4455-BF3C41969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72103" y="360965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03052-4514-3480-3095-ABC0DC20EB6B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2348526" y="1228619"/>
            <a:ext cx="289050" cy="507548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CE61F8-5D1C-DD70-4AD1-861E1973912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458360" y="1529509"/>
            <a:ext cx="890166" cy="375995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B88F83-FB27-6204-5DE0-8B288C7C2D15}"/>
              </a:ext>
            </a:extLst>
          </p:cNvPr>
          <p:cNvCxnSpPr>
            <a:cxnSpLocks/>
          </p:cNvCxnSpPr>
          <p:nvPr/>
        </p:nvCxnSpPr>
        <p:spPr>
          <a:xfrm flipV="1">
            <a:off x="5563317" y="1660619"/>
            <a:ext cx="133003" cy="678267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6FD52-BD3A-7CF1-523E-42B1ED8F21E3}"/>
              </a:ext>
            </a:extLst>
          </p:cNvPr>
          <p:cNvCxnSpPr>
            <a:cxnSpLocks/>
          </p:cNvCxnSpPr>
          <p:nvPr/>
        </p:nvCxnSpPr>
        <p:spPr>
          <a:xfrm flipH="1">
            <a:off x="8688375" y="3791220"/>
            <a:ext cx="890166" cy="35469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2695DD5-8437-B3B4-2890-84F6DD7D227C}"/>
              </a:ext>
            </a:extLst>
          </p:cNvPr>
          <p:cNvCxnSpPr>
            <a:cxnSpLocks/>
            <a:stCxn id="1052" idx="1"/>
          </p:cNvCxnSpPr>
          <p:nvPr/>
        </p:nvCxnSpPr>
        <p:spPr>
          <a:xfrm rot="10800000" flipV="1">
            <a:off x="7568650" y="3221680"/>
            <a:ext cx="186432" cy="877429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733DD70-5852-3384-4B10-89530B6590B1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7935082" y="3221681"/>
            <a:ext cx="645871" cy="2323851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E17F34C-3564-9202-80D8-9641CB2D791F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5416987" y="3731870"/>
            <a:ext cx="2355117" cy="1740575"/>
          </a:xfrm>
          <a:prstGeom prst="curvedConnector3">
            <a:avLst>
              <a:gd name="adj1" fmla="val 99452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5243E-87C6-5088-BA06-DC5E42909970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7181770" y="3636319"/>
            <a:ext cx="492278" cy="1975062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81E86128-FA92-7EE1-BE7C-662D9DDA8848}"/>
              </a:ext>
            </a:extLst>
          </p:cNvPr>
          <p:cNvCxnSpPr>
            <a:cxnSpLocks/>
          </p:cNvCxnSpPr>
          <p:nvPr/>
        </p:nvCxnSpPr>
        <p:spPr>
          <a:xfrm flipV="1">
            <a:off x="7746758" y="2589454"/>
            <a:ext cx="2264073" cy="433853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290D6B71-8D4D-444B-A2C9-6A81EA0E6B6F}"/>
              </a:ext>
            </a:extLst>
          </p:cNvPr>
          <p:cNvCxnSpPr>
            <a:cxnSpLocks/>
            <a:stCxn id="37" idx="2"/>
            <a:endCxn id="1040" idx="0"/>
          </p:cNvCxnSpPr>
          <p:nvPr/>
        </p:nvCxnSpPr>
        <p:spPr>
          <a:xfrm rot="5400000">
            <a:off x="6378836" y="3852556"/>
            <a:ext cx="1917202" cy="1431391"/>
          </a:xfrm>
          <a:prstGeom prst="curvedConnector3">
            <a:avLst>
              <a:gd name="adj1" fmla="val 16865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462AAE86-0DCC-6527-3DA8-201864129B7E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7624294" y="3883297"/>
            <a:ext cx="2119433" cy="1043259"/>
          </a:xfrm>
          <a:prstGeom prst="curvedConnector3">
            <a:avLst>
              <a:gd name="adj1" fmla="val 1101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6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4B18A2B-E765-357D-8DC7-F9638BF14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73" y="2952069"/>
            <a:ext cx="132548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0574DD5-70F6-2468-60A1-EAB3A4BC8220}"/>
              </a:ext>
            </a:extLst>
          </p:cNvPr>
          <p:cNvSpPr/>
          <p:nvPr/>
        </p:nvSpPr>
        <p:spPr>
          <a:xfrm>
            <a:off x="11636477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44289-ADA0-A89F-E08D-C20F1E56DFA1}"/>
              </a:ext>
            </a:extLst>
          </p:cNvPr>
          <p:cNvSpPr txBox="1"/>
          <p:nvPr/>
        </p:nvSpPr>
        <p:spPr>
          <a:xfrm>
            <a:off x="3809428" y="-12482"/>
            <a:ext cx="4725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Join the diverse team!</a:t>
            </a:r>
          </a:p>
        </p:txBody>
      </p:sp>
    </p:spTree>
    <p:extLst>
      <p:ext uri="{BB962C8B-B14F-4D97-AF65-F5344CB8AC3E}">
        <p14:creationId xmlns:p14="http://schemas.microsoft.com/office/powerpoint/2010/main" val="10845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5B3FDEA-81EB-EAA2-E305-BA7ADB67D342}"/>
              </a:ext>
            </a:extLst>
          </p:cNvPr>
          <p:cNvSpPr txBox="1"/>
          <p:nvPr/>
        </p:nvSpPr>
        <p:spPr>
          <a:xfrm>
            <a:off x="5941143" y="761756"/>
            <a:ext cx="5574890" cy="5632311"/>
          </a:xfrm>
          <a:prstGeom prst="rect">
            <a:avLst/>
          </a:prstGeom>
          <a:solidFill>
            <a:schemeClr val="bg2">
              <a:alpha val="72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&lt;entry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term="cone“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wikidataURL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="http://www.wikidata.org/entity/Q22710"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wikidataID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="Q22710" 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wikipediaPage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="https://en.wikipedia.org/wiki/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Conifer_cone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&lt;synonym&gt;Cone, Conifer cones, Strobilus, pine cone, pine-cone, pinecone, pine cones&lt;/synonym&gt;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zh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游ゴシック" panose="020B0400000000000000" pitchFamily="34" charset="-128"/>
                <a:cs typeface="+mn-cs"/>
              </a:rPr>
              <a:t>松球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游ゴシック" panose="020B0400000000000000" pitchFamily="34" charset="-128"/>
                <a:cs typeface="+mn-cs"/>
              </a:rPr>
              <a:t>&lt;/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="de"&gt;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Koniferenzapfen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="hi"&gt;</a:t>
            </a:r>
            <a:r>
              <a:rPr kumimoji="0" lang="hi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Mangal" panose="02040503050203030202" pitchFamily="18" charset="0"/>
              </a:rPr>
              <a:t>कोणधारी कोण&lt;/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="es"&gt;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cono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cône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&lt;description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organe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reproducteur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des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conifères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&lt;/description&gt;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&lt;description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="es"&gt;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estructura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vegetal&lt;/description&gt;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&lt;/entry&gt;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4F464-D9B4-CAEA-8FFF-4BF363CB3FE9}"/>
              </a:ext>
            </a:extLst>
          </p:cNvPr>
          <p:cNvSpPr txBox="1"/>
          <p:nvPr/>
        </p:nvSpPr>
        <p:spPr>
          <a:xfrm>
            <a:off x="280221" y="176981"/>
            <a:ext cx="557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What you might do…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5FE89-9D15-C704-2E67-739092A3BED4}"/>
              </a:ext>
            </a:extLst>
          </p:cNvPr>
          <p:cNvSpPr txBox="1"/>
          <p:nvPr/>
        </p:nvSpPr>
        <p:spPr>
          <a:xfrm>
            <a:off x="521110" y="1440154"/>
            <a:ext cx="44736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IN" sz="2800" dirty="0"/>
              <a:t>Pick a chapter from IPCC report and extract information using our tools!</a:t>
            </a:r>
          </a:p>
          <a:p>
            <a:pPr marL="457200" indent="-457200">
              <a:buFontTx/>
              <a:buChar char="-"/>
            </a:pPr>
            <a:r>
              <a:rPr lang="en-IN" sz="2800" dirty="0"/>
              <a:t>Select key words and search the scientific literature (EPMC)</a:t>
            </a:r>
          </a:p>
          <a:p>
            <a:pPr marL="457200" indent="-457200">
              <a:buFontTx/>
              <a:buChar char="-"/>
            </a:pPr>
            <a:r>
              <a:rPr lang="en-IN" sz="2800" dirty="0"/>
              <a:t>Build dictionaries using Wikidata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55FD1-54C5-0CB3-D629-E8EFFECCED7E}"/>
              </a:ext>
            </a:extLst>
          </p:cNvPr>
          <p:cNvSpPr/>
          <p:nvPr/>
        </p:nvSpPr>
        <p:spPr>
          <a:xfrm>
            <a:off x="11636477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A7BF4B-240E-DB2E-5C6E-3EAFE28D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66699" y="-44245"/>
            <a:ext cx="1069778" cy="10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3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4965033" y="5415133"/>
            <a:ext cx="215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9252267" y="2555334"/>
            <a:ext cx="2158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/>
              <a:t>V.S.M.Roopa</a:t>
            </a:r>
            <a:endParaRPr sz="1600" b="1"/>
          </a:p>
          <a:p>
            <a:r>
              <a:rPr lang="en" sz="1600"/>
              <a:t>BSc. Math,Stats,CS</a:t>
            </a:r>
            <a:endParaRPr sz="1600"/>
          </a:p>
          <a:p>
            <a:r>
              <a:rPr lang="en" sz="1600"/>
              <a:t>St. Francis College,</a:t>
            </a:r>
            <a:endParaRPr sz="1600"/>
          </a:p>
          <a:p>
            <a:r>
              <a:rPr lang="en" sz="1600"/>
              <a:t>Osmania Univ.</a:t>
            </a:r>
            <a:endParaRPr sz="1600"/>
          </a:p>
          <a:p>
            <a:endParaRPr sz="16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15600" y="-1181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                                   Our Team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767" y="473288"/>
            <a:ext cx="1548400" cy="206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0185" y="3784317"/>
            <a:ext cx="1548433" cy="201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833" y="3832826"/>
            <a:ext cx="1419267" cy="191599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750967" y="5748800"/>
            <a:ext cx="215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/>
              <a:t>Enakshi Das</a:t>
            </a:r>
            <a:endParaRPr sz="1600" b="1"/>
          </a:p>
          <a:p>
            <a:r>
              <a:rPr lang="en" sz="1600"/>
              <a:t>MSc. Bioinformatics</a:t>
            </a:r>
            <a:endParaRPr sz="1600"/>
          </a:p>
          <a:p>
            <a:r>
              <a:rPr lang="en" sz="1600"/>
              <a:t>Pondicherry Univ.</a:t>
            </a:r>
            <a:endParaRPr sz="1600"/>
          </a:p>
        </p:txBody>
      </p:sp>
      <p:sp>
        <p:nvSpPr>
          <p:cNvPr id="99" name="Google Shape;99;p17"/>
          <p:cNvSpPr txBox="1"/>
          <p:nvPr/>
        </p:nvSpPr>
        <p:spPr>
          <a:xfrm>
            <a:off x="4584617" y="5824652"/>
            <a:ext cx="2538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/>
              <a:t>Kaartik Issar</a:t>
            </a:r>
            <a:endParaRPr sz="1600" b="1"/>
          </a:p>
          <a:p>
            <a:r>
              <a:rPr lang="en" sz="1600"/>
              <a:t>BSc. Computer Science</a:t>
            </a:r>
            <a:endParaRPr sz="1600"/>
          </a:p>
          <a:p>
            <a:r>
              <a:rPr lang="en" sz="1600"/>
              <a:t>Univ. of Toronto</a:t>
            </a:r>
            <a:endParaRPr sz="1600"/>
          </a:p>
        </p:txBody>
      </p:sp>
      <p:sp>
        <p:nvSpPr>
          <p:cNvPr id="100" name="Google Shape;100;p17"/>
          <p:cNvSpPr txBox="1"/>
          <p:nvPr/>
        </p:nvSpPr>
        <p:spPr>
          <a:xfrm>
            <a:off x="9100067" y="5748799"/>
            <a:ext cx="24624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/>
              <a:t>Samarth Bharadwaj</a:t>
            </a:r>
            <a:endParaRPr sz="1600" b="1"/>
          </a:p>
          <a:p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Electrical and Computer Engineering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Northeastern Univ.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732417" y="5415134"/>
            <a:ext cx="2359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485" y="3909731"/>
            <a:ext cx="1548433" cy="2032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267" y="645451"/>
            <a:ext cx="1548400" cy="206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677800" y="2678534"/>
            <a:ext cx="24624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dk1"/>
                </a:solidFill>
                <a:highlight>
                  <a:srgbClr val="FFFFFF"/>
                </a:highlight>
              </a:rPr>
              <a:t>Dr. Peter Murray-Rust</a:t>
            </a:r>
            <a:endParaRPr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Reader Emeritus in Molecular Informatics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Univ. of Cambridge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4632" y="559383"/>
            <a:ext cx="1961720" cy="206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456033" y="2555334"/>
            <a:ext cx="3480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dk1"/>
                </a:solidFill>
                <a:highlight>
                  <a:srgbClr val="FFFFFF"/>
                </a:highlight>
              </a:rPr>
              <a:t>Dr. Gitanjali Yadav</a:t>
            </a:r>
            <a:endParaRPr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Group Leader, Computational Biology Laboratory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National Institute of Plant Genome Research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2B86C-AECF-F32F-DDED-E72C139B9CA3}"/>
              </a:ext>
            </a:extLst>
          </p:cNvPr>
          <p:cNvSpPr txBox="1"/>
          <p:nvPr/>
        </p:nvSpPr>
        <p:spPr>
          <a:xfrm>
            <a:off x="34584" y="6548979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Slide Credit: V. S. M. Roopa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t="3614" r="3614"/>
          <a:stretch/>
        </p:blipFill>
        <p:spPr>
          <a:xfrm>
            <a:off x="981667" y="293500"/>
            <a:ext cx="1740733" cy="23210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939367" y="2551168"/>
            <a:ext cx="2468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</a:rPr>
              <a:t>Ayush Garg</a:t>
            </a:r>
            <a:endParaRPr sz="1600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</a:rPr>
              <a:t>BS Computer Science</a:t>
            </a:r>
            <a:endParaRPr sz="160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Univ. of Richmond</a:t>
            </a:r>
            <a:endParaRPr sz="24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00" y="226560"/>
            <a:ext cx="2049000" cy="2303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4717833" y="2551167"/>
            <a:ext cx="2468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Dr Ambreen Hamadani</a:t>
            </a:r>
            <a:endParaRPr sz="2400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</a:rPr>
              <a:t>Lecturer, </a:t>
            </a:r>
            <a:endParaRPr sz="160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SKUAST-Kashmir</a:t>
            </a:r>
            <a:endParaRPr sz="2400">
              <a:solidFill>
                <a:schemeClr val="dk1"/>
              </a:solidFill>
            </a:endParaRPr>
          </a:p>
          <a:p>
            <a:endParaRPr sz="2400"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4728" y="205347"/>
            <a:ext cx="1825333" cy="2345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8675867" y="2491333"/>
            <a:ext cx="24688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Ananya Singha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Electrical Engineering and Computer Science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IISER Bhopal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endParaRPr sz="2400"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367" y="3580470"/>
            <a:ext cx="1825333" cy="1825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827433" y="5405733"/>
            <a:ext cx="20492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</a:rPr>
              <a:t>Shweata N. Hegde</a:t>
            </a:r>
            <a:endParaRPr sz="1600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B.Sc. B.Ed.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Regional Institute of    Education, Mysore</a:t>
            </a:r>
            <a:endParaRPr sz="2400">
              <a:solidFill>
                <a:schemeClr val="dk1"/>
              </a:solidFill>
              <a:highlight>
                <a:schemeClr val="lt1"/>
              </a:highlight>
            </a:endParaRPr>
          </a:p>
          <a:p>
            <a:endParaRPr sz="24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1084" y="3523900"/>
            <a:ext cx="1938400" cy="19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765733" y="5449834"/>
            <a:ext cx="21764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Emanuel Faria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Plant Medicine R&amp;D,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Verriclear Natural Skin Essentials</a:t>
            </a:r>
            <a:endParaRPr sz="2400">
              <a:solidFill>
                <a:schemeClr val="dk1"/>
              </a:solidFill>
              <a:highlight>
                <a:schemeClr val="lt1"/>
              </a:highlight>
            </a:endParaRPr>
          </a:p>
          <a:p>
            <a:endParaRPr sz="2400"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1234" y="3667577"/>
            <a:ext cx="1825333" cy="18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8675867" y="5449834"/>
            <a:ext cx="27068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Anubhab Chakraborty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Electrical Engineering and Computer Science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IISER Bhopal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endParaRPr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E6B65-62AD-B10F-F56E-1AE7B0B3F9CC}"/>
              </a:ext>
            </a:extLst>
          </p:cNvPr>
          <p:cNvSpPr txBox="1"/>
          <p:nvPr/>
        </p:nvSpPr>
        <p:spPr>
          <a:xfrm>
            <a:off x="2382" y="653504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Slide Credit: V. S. M. Roopa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81F5-372B-FA1B-99C3-EDD92889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Thanks 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15966-A91D-213F-E105-02BEE28AC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19" t="2247" r="1619" b="-2247"/>
          <a:stretch/>
        </p:blipFill>
        <p:spPr>
          <a:xfrm>
            <a:off x="415600" y="1531450"/>
            <a:ext cx="3840879" cy="13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0DF42-EA70-E4F1-E465-BE32C850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04" y="1531450"/>
            <a:ext cx="1268411" cy="1362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0D704-EB1D-56DD-3108-8D09372CEACD}"/>
              </a:ext>
            </a:extLst>
          </p:cNvPr>
          <p:cNvSpPr txBox="1"/>
          <p:nvPr/>
        </p:nvSpPr>
        <p:spPr>
          <a:xfrm>
            <a:off x="3709218" y="4291780"/>
            <a:ext cx="5545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More on: </a:t>
            </a:r>
            <a:r>
              <a:rPr lang="en-IN" sz="3200" b="0" i="0" u="none" strike="noStrike" dirty="0">
                <a:effectLst/>
                <a:latin typeface="Slack-Lato"/>
                <a:hlinkClick r:id="rId4"/>
              </a:rPr>
              <a:t>https://github.com/petermr/petermr/discussions/37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2192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A4D423-DE1C-9739-B661-8109D4FA5D56}"/>
              </a:ext>
            </a:extLst>
          </p:cNvPr>
          <p:cNvSpPr/>
          <p:nvPr/>
        </p:nvSpPr>
        <p:spPr>
          <a:xfrm>
            <a:off x="2846439" y="3555509"/>
            <a:ext cx="6227645" cy="3302491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449BC8-B6CB-2868-12D6-B88113FA5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8188456" y="5020010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268298" y="90649"/>
            <a:ext cx="917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IPCC reports – most important document ever!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C9219-684C-13DD-E3BB-B1EF0E6D9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110"/>
            <a:ext cx="4767880" cy="242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1814B-C1AC-B8AE-4D0E-1AD950BBA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93005" y="842758"/>
            <a:ext cx="2300147" cy="2300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43517-C0B0-71DA-836C-FBB035C75CC2}"/>
              </a:ext>
            </a:extLst>
          </p:cNvPr>
          <p:cNvSpPr txBox="1"/>
          <p:nvPr/>
        </p:nvSpPr>
        <p:spPr>
          <a:xfrm>
            <a:off x="8301190" y="1363116"/>
            <a:ext cx="3142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800" dirty="0"/>
              <a:t>3000 pages;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technical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not editable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0379-45C6-05E1-1FD7-A74A4A287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47261" y="975071"/>
            <a:ext cx="2237348" cy="223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3BD51-6C20-E3D8-B4D3-00B8B9D17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38718" y="1185848"/>
            <a:ext cx="2300147" cy="2300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A5DBD6-DAC4-2591-2657-D833122B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3510890" y="5952626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8FDA28B3-BDC8-4914-9ED7-6985AEE41B57}"/>
              </a:ext>
            </a:extLst>
          </p:cNvPr>
          <p:cNvSpPr/>
          <p:nvPr/>
        </p:nvSpPr>
        <p:spPr>
          <a:xfrm>
            <a:off x="5881873" y="4392040"/>
            <a:ext cx="2126501" cy="969421"/>
          </a:xfrm>
          <a:prstGeom prst="wedgeEllipseCallout">
            <a:avLst>
              <a:gd name="adj1" fmla="val 73747"/>
              <a:gd name="adj2" fmla="val 60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But it’s the most important document ever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8E8897-27D3-A6EE-50BE-966FC2AC7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3433694" y="3708192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FEFF1E7C-059C-167B-FDA9-3101C4AF562B}"/>
              </a:ext>
            </a:extLst>
          </p:cNvPr>
          <p:cNvSpPr/>
          <p:nvPr/>
        </p:nvSpPr>
        <p:spPr>
          <a:xfrm>
            <a:off x="4378825" y="3640269"/>
            <a:ext cx="1717175" cy="950572"/>
          </a:xfrm>
          <a:prstGeom prst="wedgeEllipseCallout">
            <a:avLst>
              <a:gd name="adj1" fmla="val -77995"/>
              <a:gd name="adj2" fmla="val 8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 can’t read all of that!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D9817148-DC83-55A8-1F1F-D166856890E8}"/>
              </a:ext>
            </a:extLst>
          </p:cNvPr>
          <p:cNvSpPr/>
          <p:nvPr/>
        </p:nvSpPr>
        <p:spPr>
          <a:xfrm>
            <a:off x="4444010" y="5427372"/>
            <a:ext cx="1717175" cy="950572"/>
          </a:xfrm>
          <a:prstGeom prst="wedgeEllipseCallout">
            <a:avLst>
              <a:gd name="adj1" fmla="val -73701"/>
              <a:gd name="adj2" fmla="val 60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Computers can help!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D8397A-7F91-4C5C-0901-84FD48DD3C0A}"/>
              </a:ext>
            </a:extLst>
          </p:cNvPr>
          <p:cNvCxnSpPr/>
          <p:nvPr/>
        </p:nvCxnSpPr>
        <p:spPr>
          <a:xfrm>
            <a:off x="-84889" y="842758"/>
            <a:ext cx="12182168" cy="0"/>
          </a:xfrm>
          <a:prstGeom prst="line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8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4D1A55-BAB2-6306-E5C3-45E52853F6A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2DB6-DAB5-8916-855F-7E3C13185F48}"/>
              </a:ext>
            </a:extLst>
          </p:cNvPr>
          <p:cNvSpPr txBox="1"/>
          <p:nvPr/>
        </p:nvSpPr>
        <p:spPr>
          <a:xfrm>
            <a:off x="294968" y="265471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Machines can help, but…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F8413-278D-47D9-A13B-0A31DB5C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6676" y="1287463"/>
            <a:ext cx="1974839" cy="19748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9F21F9-6DB6-690E-5B1D-D8C1392B715E}"/>
              </a:ext>
            </a:extLst>
          </p:cNvPr>
          <p:cNvCxnSpPr>
            <a:cxnSpLocks/>
          </p:cNvCxnSpPr>
          <p:nvPr/>
        </p:nvCxnSpPr>
        <p:spPr>
          <a:xfrm flipV="1">
            <a:off x="3906617" y="1983926"/>
            <a:ext cx="2954595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 descr="Laptop">
            <a:extLst>
              <a:ext uri="{FF2B5EF4-FFF2-40B4-BE49-F238E27FC236}">
                <a16:creationId xmlns:a16="http://schemas.microsoft.com/office/drawing/2014/main" id="{F3B35E8D-A100-CCCF-55F4-E1B43738B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1008" y="1146301"/>
            <a:ext cx="2143434" cy="2143434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57B21A88-618B-1FBD-7BFB-9A6B3FAFA9E5}"/>
              </a:ext>
            </a:extLst>
          </p:cNvPr>
          <p:cNvSpPr/>
          <p:nvPr/>
        </p:nvSpPr>
        <p:spPr>
          <a:xfrm>
            <a:off x="4736689" y="1439538"/>
            <a:ext cx="1334730" cy="123886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2906A2-E401-3CFE-06D8-1B0B7353F3D6}"/>
              </a:ext>
            </a:extLst>
          </p:cNvPr>
          <p:cNvSpPr/>
          <p:nvPr/>
        </p:nvSpPr>
        <p:spPr>
          <a:xfrm>
            <a:off x="2768050" y="3572689"/>
            <a:ext cx="6227645" cy="3302491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F685A-7D9C-E4EE-A9EC-6EBE646CE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8188456" y="5020010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B9ECB-BEE5-10DC-BC6D-215E35FEE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3510890" y="5952626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454AB-918D-6C26-2916-1AFA02C0FE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3433694" y="3708192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37A381-6B65-E43C-DFA1-33C8B468FFE9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70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4D1A55-BAB2-6306-E5C3-45E52853F6A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2DB6-DAB5-8916-855F-7E3C13185F48}"/>
              </a:ext>
            </a:extLst>
          </p:cNvPr>
          <p:cNvSpPr txBox="1"/>
          <p:nvPr/>
        </p:nvSpPr>
        <p:spPr>
          <a:xfrm>
            <a:off x="294968" y="265471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Machines can help, but…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F8413-278D-47D9-A13B-0A31DB5C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6676" y="1287463"/>
            <a:ext cx="1974839" cy="19748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9F21F9-6DB6-690E-5B1D-D8C1392B715E}"/>
              </a:ext>
            </a:extLst>
          </p:cNvPr>
          <p:cNvCxnSpPr>
            <a:cxnSpLocks/>
          </p:cNvCxnSpPr>
          <p:nvPr/>
        </p:nvCxnSpPr>
        <p:spPr>
          <a:xfrm flipV="1">
            <a:off x="3906617" y="1983926"/>
            <a:ext cx="2954595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 descr="Laptop">
            <a:extLst>
              <a:ext uri="{FF2B5EF4-FFF2-40B4-BE49-F238E27FC236}">
                <a16:creationId xmlns:a16="http://schemas.microsoft.com/office/drawing/2014/main" id="{F3B35E8D-A100-CCCF-55F4-E1B43738B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1008" y="1146301"/>
            <a:ext cx="2143434" cy="2143434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57B21A88-618B-1FBD-7BFB-9A6B3FAFA9E5}"/>
              </a:ext>
            </a:extLst>
          </p:cNvPr>
          <p:cNvSpPr/>
          <p:nvPr/>
        </p:nvSpPr>
        <p:spPr>
          <a:xfrm>
            <a:off x="4736689" y="1439538"/>
            <a:ext cx="1334730" cy="123886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2906A2-E401-3CFE-06D8-1B0B7353F3D6}"/>
              </a:ext>
            </a:extLst>
          </p:cNvPr>
          <p:cNvSpPr/>
          <p:nvPr/>
        </p:nvSpPr>
        <p:spPr>
          <a:xfrm>
            <a:off x="2768050" y="3572689"/>
            <a:ext cx="6227645" cy="3302491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F685A-7D9C-E4EE-A9EC-6EBE646CE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8188456" y="5020010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B9ECB-BEE5-10DC-BC6D-215E35FEE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3510890" y="5952626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B0C1288-3B29-DBDD-4013-0ED401B70BAC}"/>
              </a:ext>
            </a:extLst>
          </p:cNvPr>
          <p:cNvSpPr/>
          <p:nvPr/>
        </p:nvSpPr>
        <p:spPr>
          <a:xfrm>
            <a:off x="6460531" y="4658421"/>
            <a:ext cx="1610759" cy="703040"/>
          </a:xfrm>
          <a:prstGeom prst="wedgeEllipseCallout">
            <a:avLst>
              <a:gd name="adj1" fmla="val 73747"/>
              <a:gd name="adj2" fmla="val 60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Really?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4454AB-918D-6C26-2916-1AFA02C0FE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3433694" y="3708192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E19C213-187C-B144-547B-11B73C0E2204}"/>
              </a:ext>
            </a:extLst>
          </p:cNvPr>
          <p:cNvSpPr/>
          <p:nvPr/>
        </p:nvSpPr>
        <p:spPr>
          <a:xfrm>
            <a:off x="4378825" y="3640269"/>
            <a:ext cx="2018790" cy="950572"/>
          </a:xfrm>
          <a:prstGeom prst="wedgeEllipseCallout">
            <a:avLst>
              <a:gd name="adj1" fmla="val -73612"/>
              <a:gd name="adj2" fmla="val 8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They can’t make sense of PDF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730435F5-940B-7E2C-5C3F-1C140FC5EF66}"/>
              </a:ext>
            </a:extLst>
          </p:cNvPr>
          <p:cNvSpPr/>
          <p:nvPr/>
        </p:nvSpPr>
        <p:spPr>
          <a:xfrm>
            <a:off x="4444010" y="5427372"/>
            <a:ext cx="2281255" cy="950572"/>
          </a:xfrm>
          <a:prstGeom prst="wedgeEllipseCallout">
            <a:avLst>
              <a:gd name="adj1" fmla="val -67236"/>
              <a:gd name="adj2" fmla="val 59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But Semantic Climate Team can help!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37A381-6B65-E43C-DFA1-33C8B468FFE9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4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7CBAC5-EEB7-7288-D43D-CCE37EA430B1}"/>
              </a:ext>
            </a:extLst>
          </p:cNvPr>
          <p:cNvSpPr txBox="1"/>
          <p:nvPr/>
        </p:nvSpPr>
        <p:spPr>
          <a:xfrm>
            <a:off x="56029" y="44248"/>
            <a:ext cx="679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SemanticClimate’s tools!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A38D4-A6F0-F6B1-E3DE-F7A8E794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5133" y="2605906"/>
            <a:ext cx="1974839" cy="1974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0E33B9-C1F6-44E5-0F61-B582EC198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697" t="18572" r="13237" b="12317"/>
          <a:stretch/>
        </p:blipFill>
        <p:spPr>
          <a:xfrm>
            <a:off x="3455532" y="2753390"/>
            <a:ext cx="1974839" cy="1974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78E05-B64B-B2B5-D987-ADB126D2708E}"/>
              </a:ext>
            </a:extLst>
          </p:cNvPr>
          <p:cNvSpPr txBox="1"/>
          <p:nvPr/>
        </p:nvSpPr>
        <p:spPr>
          <a:xfrm>
            <a:off x="0" y="6627168"/>
            <a:ext cx="2857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hlinkClick r:id="rId5" tooltip="http://marjuanm.blogspot.com/2015/11/flow-layout-con-html-css.html"/>
              </a:rPr>
              <a:t>This Photo</a:t>
            </a:r>
            <a:r>
              <a:rPr lang="en-IN" sz="700" dirty="0"/>
              <a:t> by Unknown Author is licensed under </a:t>
            </a:r>
            <a:r>
              <a:rPr lang="en-IN" sz="700" dirty="0">
                <a:hlinkClick r:id="rId6" tooltip="https://creativecommons.org/licenses/by/3.0/"/>
              </a:rPr>
              <a:t>CC BY</a:t>
            </a:r>
            <a:endParaRPr lang="en-IN" sz="7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14107B-3E3F-BD6D-CB17-C3B62CD7CD7C}"/>
              </a:ext>
            </a:extLst>
          </p:cNvPr>
          <p:cNvCxnSpPr>
            <a:cxnSpLocks/>
          </p:cNvCxnSpPr>
          <p:nvPr/>
        </p:nvCxnSpPr>
        <p:spPr>
          <a:xfrm>
            <a:off x="2229972" y="3593325"/>
            <a:ext cx="132142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01B6B6-7411-4091-1669-34160BA82CBB}"/>
              </a:ext>
            </a:extLst>
          </p:cNvPr>
          <p:cNvSpPr txBox="1"/>
          <p:nvPr/>
        </p:nvSpPr>
        <p:spPr>
          <a:xfrm>
            <a:off x="2126732" y="3022653"/>
            <a:ext cx="15898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 Medium" panose="00000600000000000000" pitchFamily="2" charset="0"/>
              </a:rPr>
              <a:t>pdfplumber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B47F1C-B6C7-CA06-997E-062F8D9D6BE7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717331-827A-982D-6E2B-FBCC5AB18277}"/>
              </a:ext>
            </a:extLst>
          </p:cNvPr>
          <p:cNvCxnSpPr>
            <a:cxnSpLocks/>
          </p:cNvCxnSpPr>
          <p:nvPr/>
        </p:nvCxnSpPr>
        <p:spPr>
          <a:xfrm>
            <a:off x="5482606" y="3593325"/>
            <a:ext cx="16394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6FBB97-D840-3DE5-6725-3BA4AACA91E5}"/>
              </a:ext>
            </a:extLst>
          </p:cNvPr>
          <p:cNvSpPr txBox="1"/>
          <p:nvPr/>
        </p:nvSpPr>
        <p:spPr>
          <a:xfrm>
            <a:off x="5472882" y="3022654"/>
            <a:ext cx="158371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 Medium" panose="00000600000000000000" pitchFamily="2" charset="0"/>
              </a:rPr>
              <a:t>docanalysis</a:t>
            </a:r>
          </a:p>
        </p:txBody>
      </p:sp>
      <p:pic>
        <p:nvPicPr>
          <p:cNvPr id="20" name="Graphic 19" descr="Magnifying glass">
            <a:extLst>
              <a:ext uri="{FF2B5EF4-FFF2-40B4-BE49-F238E27FC236}">
                <a16:creationId xmlns:a16="http://schemas.microsoft.com/office/drawing/2014/main" id="{054F87E7-2721-92F2-876B-DF5F03012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146" y="3666345"/>
            <a:ext cx="747144" cy="7471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AAEC75-4604-BDC5-4189-BF306152F848}"/>
              </a:ext>
            </a:extLst>
          </p:cNvPr>
          <p:cNvSpPr txBox="1"/>
          <p:nvPr/>
        </p:nvSpPr>
        <p:spPr>
          <a:xfrm>
            <a:off x="7395430" y="2615120"/>
            <a:ext cx="3449009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…despite </a:t>
            </a:r>
            <a:r>
              <a:rPr lang="en-US" sz="2000" dirty="0">
                <a:hlinkClick r:id="rId9"/>
              </a:rPr>
              <a:t>mitigation</a:t>
            </a:r>
            <a:r>
              <a:rPr lang="en-US" sz="2000" dirty="0"/>
              <a:t> efforts 8 including those in near-universal </a:t>
            </a:r>
            <a:r>
              <a:rPr lang="en-US" sz="2000" dirty="0">
                <a:hlinkClick r:id="rId10"/>
              </a:rPr>
              <a:t>nationally determined contributions </a:t>
            </a:r>
            <a:r>
              <a:rPr lang="en-US" sz="2000" dirty="0"/>
              <a:t>(NDCs)…</a:t>
            </a:r>
            <a:endParaRPr lang="en-I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3B6096-B826-95FC-474E-793B6E8EF1DD}"/>
              </a:ext>
            </a:extLst>
          </p:cNvPr>
          <p:cNvCxnSpPr>
            <a:cxnSpLocks/>
          </p:cNvCxnSpPr>
          <p:nvPr/>
        </p:nvCxnSpPr>
        <p:spPr>
          <a:xfrm flipV="1">
            <a:off x="9085458" y="3849167"/>
            <a:ext cx="219260" cy="731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0B657A2-CE35-6952-556A-44451C25BC9D}"/>
              </a:ext>
            </a:extLst>
          </p:cNvPr>
          <p:cNvSpPr txBox="1"/>
          <p:nvPr/>
        </p:nvSpPr>
        <p:spPr>
          <a:xfrm>
            <a:off x="8342413" y="4620874"/>
            <a:ext cx="1924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Abbreviation dictionary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93668F-C15E-5302-3AAD-964147D1BA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82270" y="4491877"/>
            <a:ext cx="1069778" cy="10055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BDD677C-212E-99A7-1C45-77E303DC5640}"/>
              </a:ext>
            </a:extLst>
          </p:cNvPr>
          <p:cNvSpPr txBox="1"/>
          <p:nvPr/>
        </p:nvSpPr>
        <p:spPr>
          <a:xfrm>
            <a:off x="56029" y="6338413"/>
            <a:ext cx="20267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hlinkClick r:id="rId12" tooltip="https://meta.wikimedia.org/wiki/IMLD-ODD_2018_Wikidata_India_Edit-a-thon/Results"/>
              </a:rPr>
              <a:t>This Photo</a:t>
            </a:r>
            <a:r>
              <a:rPr lang="en-IN" sz="600" dirty="0"/>
              <a:t> by Unknown Author is licensed under </a:t>
            </a:r>
            <a:r>
              <a:rPr lang="en-IN" sz="600" dirty="0">
                <a:hlinkClick r:id="rId13" tooltip="https://creativecommons.org/licenses/by-sa/3.0/"/>
              </a:rPr>
              <a:t>CC BY-SA</a:t>
            </a:r>
            <a:endParaRPr lang="en-IN" sz="6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61DCB4-7351-4972-EB81-C40F12E3214E}"/>
              </a:ext>
            </a:extLst>
          </p:cNvPr>
          <p:cNvCxnSpPr>
            <a:cxnSpLocks/>
          </p:cNvCxnSpPr>
          <p:nvPr/>
        </p:nvCxnSpPr>
        <p:spPr>
          <a:xfrm>
            <a:off x="8590648" y="1957041"/>
            <a:ext cx="431321" cy="79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C20BE3-59BE-FA4D-F0DB-1EDF43B8272B}"/>
              </a:ext>
            </a:extLst>
          </p:cNvPr>
          <p:cNvSpPr txBox="1"/>
          <p:nvPr/>
        </p:nvSpPr>
        <p:spPr>
          <a:xfrm>
            <a:off x="7149040" y="1346345"/>
            <a:ext cx="2035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Climate-related terms dictionary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29CA3D5-28E7-A1C3-9B82-47F78BAE2A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021969" y="1249613"/>
            <a:ext cx="1004022" cy="9437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ED49B9-D4A0-42E1-9209-E0C32ADA8ADD}"/>
              </a:ext>
            </a:extLst>
          </p:cNvPr>
          <p:cNvSpPr txBox="1"/>
          <p:nvPr/>
        </p:nvSpPr>
        <p:spPr>
          <a:xfrm>
            <a:off x="56029" y="6485312"/>
            <a:ext cx="20267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hlinkClick r:id="rId12" tooltip="https://meta.wikimedia.org/wiki/IMLD-ODD_2018_Wikidata_India_Edit-a-thon/Results"/>
              </a:rPr>
              <a:t>This Photo</a:t>
            </a:r>
            <a:r>
              <a:rPr lang="en-IN" sz="600" dirty="0"/>
              <a:t> by Unknown Author is licensed under </a:t>
            </a:r>
            <a:r>
              <a:rPr lang="en-IN" sz="600" dirty="0">
                <a:hlinkClick r:id="rId13" tooltip="https://creativecommons.org/licenses/by-sa/3.0/"/>
              </a:rPr>
              <a:t>CC BY-SA</a:t>
            </a:r>
            <a:endParaRPr lang="en-IN" sz="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2F48B2-286E-072A-EDEE-71330C14C0CC}"/>
              </a:ext>
            </a:extLst>
          </p:cNvPr>
          <p:cNvCxnSpPr/>
          <p:nvPr/>
        </p:nvCxnSpPr>
        <p:spPr>
          <a:xfrm>
            <a:off x="-59528" y="763598"/>
            <a:ext cx="12182168" cy="0"/>
          </a:xfrm>
          <a:prstGeom prst="line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5F1056-A502-819F-D686-0240FE420A45}"/>
              </a:ext>
            </a:extLst>
          </p:cNvPr>
          <p:cNvSpPr txBox="1"/>
          <p:nvPr/>
        </p:nvSpPr>
        <p:spPr>
          <a:xfrm>
            <a:off x="503016" y="4574960"/>
            <a:ext cx="166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IPCC chapters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A8EFC6-A063-2218-96DF-929EE21781E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8650886" y="5984818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0E5E2447-292D-6D85-BFC9-CCB23BD17A68}"/>
              </a:ext>
            </a:extLst>
          </p:cNvPr>
          <p:cNvSpPr/>
          <p:nvPr/>
        </p:nvSpPr>
        <p:spPr>
          <a:xfrm>
            <a:off x="9764369" y="5619116"/>
            <a:ext cx="1717175" cy="950572"/>
          </a:xfrm>
          <a:prstGeom prst="wedgeEllipseCallout">
            <a:avLst>
              <a:gd name="adj1" fmla="val -86584"/>
              <a:gd name="adj2" fmla="val 40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Now I can read the reports!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7522E-D641-6FD4-6DB4-2CB0FC79D647}"/>
              </a:ext>
            </a:extLst>
          </p:cNvPr>
          <p:cNvSpPr txBox="1"/>
          <p:nvPr/>
        </p:nvSpPr>
        <p:spPr>
          <a:xfrm>
            <a:off x="3865203" y="1603519"/>
            <a:ext cx="1583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50 Million Scientific papers</a:t>
            </a:r>
            <a:endParaRPr lang="en-IN" sz="2000" dirty="0"/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5E7B9DD-0710-B44F-73BE-85AD7B6AA1DE}"/>
              </a:ext>
            </a:extLst>
          </p:cNvPr>
          <p:cNvSpPr/>
          <p:nvPr/>
        </p:nvSpPr>
        <p:spPr>
          <a:xfrm>
            <a:off x="4195031" y="2713294"/>
            <a:ext cx="352367" cy="27002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E16FF-CB13-D7B2-9C1E-1EA0C011D37D}"/>
              </a:ext>
            </a:extLst>
          </p:cNvPr>
          <p:cNvSpPr txBox="1"/>
          <p:nvPr/>
        </p:nvSpPr>
        <p:spPr>
          <a:xfrm>
            <a:off x="7056600" y="101216"/>
            <a:ext cx="600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New science and tech!</a:t>
            </a:r>
          </a:p>
        </p:txBody>
      </p:sp>
    </p:spTree>
    <p:extLst>
      <p:ext uri="{BB962C8B-B14F-4D97-AF65-F5344CB8AC3E}">
        <p14:creationId xmlns:p14="http://schemas.microsoft.com/office/powerpoint/2010/main" val="2722503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8AC28C-6B91-8570-5C57-E37CAC22EE07}"/>
              </a:ext>
            </a:extLst>
          </p:cNvPr>
          <p:cNvSpPr/>
          <p:nvPr/>
        </p:nvSpPr>
        <p:spPr>
          <a:xfrm>
            <a:off x="11543069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4AB2C-3035-D143-B42E-5A81A50DF560}"/>
              </a:ext>
            </a:extLst>
          </p:cNvPr>
          <p:cNvSpPr txBox="1"/>
          <p:nvPr/>
        </p:nvSpPr>
        <p:spPr>
          <a:xfrm>
            <a:off x="2303206" y="3044291"/>
            <a:ext cx="9026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We have learnt…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85B8F-0A1F-366E-42E8-34575A1002EF}"/>
              </a:ext>
            </a:extLst>
          </p:cNvPr>
          <p:cNvSpPr txBox="1"/>
          <p:nvPr/>
        </p:nvSpPr>
        <p:spPr>
          <a:xfrm>
            <a:off x="5171766" y="6211669"/>
            <a:ext cx="63713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University students working for  2-6 months in an external organization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07BCF-B7B0-3EAE-7835-42CE3DD28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214" y="0"/>
            <a:ext cx="1268411" cy="136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BD014-290E-E727-E08B-AD987E075E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19" t="2247" r="1619" b="-2247"/>
          <a:stretch/>
        </p:blipFill>
        <p:spPr>
          <a:xfrm>
            <a:off x="206861" y="81366"/>
            <a:ext cx="3840879" cy="1362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499433-F210-1F89-4174-EB511ECAA19F}"/>
              </a:ext>
            </a:extLst>
          </p:cNvPr>
          <p:cNvSpPr txBox="1"/>
          <p:nvPr/>
        </p:nvSpPr>
        <p:spPr>
          <a:xfrm>
            <a:off x="0" y="6084021"/>
            <a:ext cx="460641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National Institute of Plant Genomic Research, New Delhi</a:t>
            </a:r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0B4C9-2BD5-A25A-C6E9-A3372AFA7F85}"/>
              </a:ext>
            </a:extLst>
          </p:cNvPr>
          <p:cNvSpPr txBox="1"/>
          <p:nvPr/>
        </p:nvSpPr>
        <p:spPr>
          <a:xfrm>
            <a:off x="393289" y="1637897"/>
            <a:ext cx="11149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Rolling program of internships with NIPGR</a:t>
            </a:r>
          </a:p>
        </p:txBody>
      </p:sp>
    </p:spTree>
    <p:extLst>
      <p:ext uri="{BB962C8B-B14F-4D97-AF65-F5344CB8AC3E}">
        <p14:creationId xmlns:p14="http://schemas.microsoft.com/office/powerpoint/2010/main" val="374854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B0DED0C-2B46-819C-BC4D-6350683D45AE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5B6CF7-93D4-B083-42F0-0325E0ECC501}"/>
              </a:ext>
            </a:extLst>
          </p:cNvPr>
          <p:cNvSpPr/>
          <p:nvPr/>
        </p:nvSpPr>
        <p:spPr>
          <a:xfrm>
            <a:off x="11587315" y="-28236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49A35-A0BD-3D67-611B-C723AAE4462D}"/>
              </a:ext>
            </a:extLst>
          </p:cNvPr>
          <p:cNvSpPr txBox="1"/>
          <p:nvPr/>
        </p:nvSpPr>
        <p:spPr>
          <a:xfrm>
            <a:off x="250722" y="191614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Code! Use tech!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AB17B-A2BB-D039-8727-6E497AEA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" y="3469557"/>
            <a:ext cx="11626080" cy="2979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C2AECC-6CF6-59A6-0781-B42374A3EB3A}"/>
              </a:ext>
            </a:extLst>
          </p:cNvPr>
          <p:cNvSpPr txBox="1"/>
          <p:nvPr/>
        </p:nvSpPr>
        <p:spPr>
          <a:xfrm>
            <a:off x="-14748" y="6541501"/>
            <a:ext cx="3170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Slide Credit: Ambreen </a:t>
            </a:r>
            <a:r>
              <a:rPr lang="en-IN" sz="1600" dirty="0" err="1"/>
              <a:t>Hamadani</a:t>
            </a:r>
            <a:endParaRPr lang="en-IN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60864F-015A-9F3E-811F-4E76BCA98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55281" y="1452043"/>
            <a:ext cx="1501877" cy="1501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509174-F888-8FF5-7673-EDC489756008}"/>
              </a:ext>
            </a:extLst>
          </p:cNvPr>
          <p:cNvSpPr txBox="1"/>
          <p:nvPr/>
        </p:nvSpPr>
        <p:spPr>
          <a:xfrm>
            <a:off x="9623888" y="6695389"/>
            <a:ext cx="22411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hlinkClick r:id="rId4" tooltip="https://en.wikiversity.org/wiki/Python_Concepts"/>
              </a:rPr>
              <a:t>This Photo</a:t>
            </a:r>
            <a:r>
              <a:rPr lang="en-IN" sz="600" dirty="0"/>
              <a:t> by Unknown Author is licensed under </a:t>
            </a:r>
            <a:r>
              <a:rPr lang="en-IN" sz="600" dirty="0">
                <a:hlinkClick r:id="rId5" tooltip="https://creativecommons.org/licenses/by-sa/3.0/"/>
              </a:rPr>
              <a:t>CC BY-SA</a:t>
            </a:r>
            <a:endParaRPr lang="en-IN" sz="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6E2C5C-F988-E0B7-3479-592E53E16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21600" y="1689281"/>
            <a:ext cx="1561292" cy="14676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464D5C-85FA-D071-CA4C-5DBFD1B8AD77}"/>
              </a:ext>
            </a:extLst>
          </p:cNvPr>
          <p:cNvSpPr txBox="1"/>
          <p:nvPr/>
        </p:nvSpPr>
        <p:spPr>
          <a:xfrm>
            <a:off x="9623888" y="6596034"/>
            <a:ext cx="20267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dirty="0">
                <a:hlinkClick r:id="rId7" tooltip="https://meta.wikimedia.org/wiki/IMLD-ODD_2018_Wikidata_India_Edit-a-thon/Results"/>
              </a:rPr>
              <a:t>This Photo</a:t>
            </a:r>
            <a:r>
              <a:rPr lang="en-IN" sz="500" dirty="0"/>
              <a:t> by Unknown Author is licensed under </a:t>
            </a:r>
            <a:r>
              <a:rPr lang="en-IN" sz="500" dirty="0">
                <a:hlinkClick r:id="rId5" tooltip="https://creativecommons.org/licenses/by-sa/3.0/"/>
              </a:rPr>
              <a:t>CC BY-SA</a:t>
            </a:r>
            <a:endParaRPr lang="en-IN" sz="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3B583-773D-ACDC-34E1-8F78AAC15DD8}"/>
              </a:ext>
            </a:extLst>
          </p:cNvPr>
          <p:cNvSpPr txBox="1"/>
          <p:nvPr/>
        </p:nvSpPr>
        <p:spPr>
          <a:xfrm>
            <a:off x="3397271" y="2961944"/>
            <a:ext cx="101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1643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08079-B61E-4500-AB5C-99CB5ABED289}"/>
              </a:ext>
            </a:extLst>
          </p:cNvPr>
          <p:cNvSpPr txBox="1"/>
          <p:nvPr/>
        </p:nvSpPr>
        <p:spPr>
          <a:xfrm>
            <a:off x="0" y="76107"/>
            <a:ext cx="11094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Collaborate…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CF41EC-D63E-49A6-A7D1-2FF40D2F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291"/>
            <a:ext cx="5649334" cy="2726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45C6A-B2EF-43DC-B69D-F6E3D316C9D1}"/>
              </a:ext>
            </a:extLst>
          </p:cNvPr>
          <p:cNvSpPr txBox="1"/>
          <p:nvPr/>
        </p:nvSpPr>
        <p:spPr>
          <a:xfrm>
            <a:off x="-34753" y="4988209"/>
            <a:ext cx="5930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Open Notebook Philosophy*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E51B5-B5C8-46F3-9D56-F85C8F129041}"/>
              </a:ext>
            </a:extLst>
          </p:cNvPr>
          <p:cNvSpPr txBox="1"/>
          <p:nvPr/>
        </p:nvSpPr>
        <p:spPr>
          <a:xfrm>
            <a:off x="6334101" y="4301073"/>
            <a:ext cx="474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real-time updates!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F802F-3039-4033-AA97-72B6B6617646}"/>
              </a:ext>
            </a:extLst>
          </p:cNvPr>
          <p:cNvSpPr txBox="1"/>
          <p:nvPr/>
        </p:nvSpPr>
        <p:spPr>
          <a:xfrm>
            <a:off x="6906627" y="4926574"/>
            <a:ext cx="1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Try it!</a:t>
            </a:r>
            <a:endParaRPr lang="en-IN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823371-BCDC-4C72-B637-CEE41A98C92C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2C78C-C2F9-446C-90D9-613193224825}"/>
              </a:ext>
            </a:extLst>
          </p:cNvPr>
          <p:cNvSpPr/>
          <p:nvPr/>
        </p:nvSpPr>
        <p:spPr>
          <a:xfrm>
            <a:off x="11573372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604DC-8DAE-49A6-9CBD-F72899BA7341}"/>
              </a:ext>
            </a:extLst>
          </p:cNvPr>
          <p:cNvSpPr txBox="1"/>
          <p:nvPr/>
        </p:nvSpPr>
        <p:spPr>
          <a:xfrm>
            <a:off x="7362106" y="5313140"/>
            <a:ext cx="4184284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dirty="0">
                <a:hlinkClick r:id="rId3"/>
              </a:rPr>
              <a:t>https://github.com/petermr/CEVOpen</a:t>
            </a:r>
            <a:endParaRPr lang="en-IN" dirty="0"/>
          </a:p>
          <a:p>
            <a:r>
              <a:rPr lang="en-IN" dirty="0">
                <a:hlinkClick r:id="rId4"/>
              </a:rPr>
              <a:t>https://github.com/petermr/pygetpapers</a:t>
            </a:r>
            <a:endParaRPr lang="en-IN" dirty="0"/>
          </a:p>
          <a:p>
            <a:r>
              <a:rPr lang="en-IN" dirty="0">
                <a:hlinkClick r:id="rId5"/>
              </a:rPr>
              <a:t>https://github.com/petermr/pyami</a:t>
            </a:r>
            <a:endParaRPr lang="en-IN" dirty="0"/>
          </a:p>
        </p:txBody>
      </p:sp>
      <p:pic>
        <p:nvPicPr>
          <p:cNvPr id="13" name="Graphic 12" descr="Unlock">
            <a:extLst>
              <a:ext uri="{FF2B5EF4-FFF2-40B4-BE49-F238E27FC236}">
                <a16:creationId xmlns:a16="http://schemas.microsoft.com/office/drawing/2014/main" id="{F0F7D85A-E585-4F29-891B-9968DB9F7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0195" y="122239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B1DD3-7F5B-452A-A532-E4F7814D48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4595" r="24824"/>
          <a:stretch/>
        </p:blipFill>
        <p:spPr>
          <a:xfrm>
            <a:off x="1781820" y="2379790"/>
            <a:ext cx="1467735" cy="1523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35176-7F65-4631-AC2B-2DB41C826508}"/>
              </a:ext>
            </a:extLst>
          </p:cNvPr>
          <p:cNvSpPr txBox="1"/>
          <p:nvPr/>
        </p:nvSpPr>
        <p:spPr>
          <a:xfrm>
            <a:off x="8786844" y="6659515"/>
            <a:ext cx="3038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9" tooltip="http://informationtransfereconomics.blogspot.com/2017/02/information-equilibrium-code.html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10" tooltip="https://creativecommons.org/licenses/by/3.0/"/>
              </a:rPr>
              <a:t>CC BY</a:t>
            </a:r>
            <a:endParaRPr lang="en-IN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9CA020-D3BF-4B6A-83EA-321E0118BF0E}"/>
              </a:ext>
            </a:extLst>
          </p:cNvPr>
          <p:cNvSpPr txBox="1"/>
          <p:nvPr/>
        </p:nvSpPr>
        <p:spPr>
          <a:xfrm>
            <a:off x="1947521" y="4535965"/>
            <a:ext cx="1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</a:t>
            </a:r>
            <a:endParaRPr lang="en-IN" sz="2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5D6726-03A2-4600-B97A-23125D15189E}"/>
              </a:ext>
            </a:extLst>
          </p:cNvPr>
          <p:cNvCxnSpPr>
            <a:cxnSpLocks/>
          </p:cNvCxnSpPr>
          <p:nvPr/>
        </p:nvCxnSpPr>
        <p:spPr>
          <a:xfrm>
            <a:off x="3367569" y="2960306"/>
            <a:ext cx="2570465" cy="138578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DCE9E6-8893-4247-B73B-4D1222FC3C3C}"/>
              </a:ext>
            </a:extLst>
          </p:cNvPr>
          <p:cNvCxnSpPr>
            <a:cxnSpLocks/>
          </p:cNvCxnSpPr>
          <p:nvPr/>
        </p:nvCxnSpPr>
        <p:spPr>
          <a:xfrm>
            <a:off x="3399798" y="2960306"/>
            <a:ext cx="7079489" cy="7394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A2B04B8-6B28-4938-A1AE-BECADA69367F}"/>
              </a:ext>
            </a:extLst>
          </p:cNvPr>
          <p:cNvSpPr txBox="1"/>
          <p:nvPr/>
        </p:nvSpPr>
        <p:spPr>
          <a:xfrm>
            <a:off x="-102894" y="6551793"/>
            <a:ext cx="6632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*</a:t>
            </a:r>
            <a:r>
              <a:rPr lang="en-IN" sz="1600" dirty="0">
                <a:hlinkClick r:id="rId11"/>
              </a:rPr>
              <a:t>https://en.wikipedia.org/wiki/Open-notebook_science</a:t>
            </a:r>
            <a:endParaRPr lang="en-I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964E10-DEAA-4A07-A1B8-0B556EA96FE3}"/>
              </a:ext>
            </a:extLst>
          </p:cNvPr>
          <p:cNvSpPr txBox="1"/>
          <p:nvPr/>
        </p:nvSpPr>
        <p:spPr>
          <a:xfrm>
            <a:off x="5938034" y="3699762"/>
            <a:ext cx="45412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2060"/>
                </a:solidFill>
              </a:rPr>
              <a:t>Updated 19-hours ago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B73C55-8B50-4AF5-A056-0D346BD94438}"/>
              </a:ext>
            </a:extLst>
          </p:cNvPr>
          <p:cNvSpPr txBox="1"/>
          <p:nvPr/>
        </p:nvSpPr>
        <p:spPr>
          <a:xfrm>
            <a:off x="1270823" y="5549520"/>
            <a:ext cx="272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Everything on the web!</a:t>
            </a:r>
          </a:p>
        </p:txBody>
      </p:sp>
    </p:spTree>
    <p:extLst>
      <p:ext uri="{BB962C8B-B14F-4D97-AF65-F5344CB8AC3E}">
        <p14:creationId xmlns:p14="http://schemas.microsoft.com/office/powerpoint/2010/main" val="213399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8FD75-397E-4EAC-B787-2889B79F1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8068"/>
          <a:stretch/>
        </p:blipFill>
        <p:spPr>
          <a:xfrm>
            <a:off x="153614" y="2446823"/>
            <a:ext cx="1932039" cy="3099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50B21-6288-4DA8-83E6-8AF15CC2F28B}"/>
              </a:ext>
            </a:extLst>
          </p:cNvPr>
          <p:cNvSpPr txBox="1"/>
          <p:nvPr/>
        </p:nvSpPr>
        <p:spPr>
          <a:xfrm>
            <a:off x="-41466" y="6589077"/>
            <a:ext cx="3222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3" tooltip="http://pokerfuse.com/features/comment-analysis/state-race-online-gambling-begins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4" tooltip="https://creativecommons.org/licenses/by-nd/3.0/"/>
              </a:rPr>
              <a:t>CC BY-ND</a:t>
            </a:r>
            <a:endParaRPr lang="en-IN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6A49A-8072-41D1-978B-DA8040532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48" y="2738171"/>
            <a:ext cx="7373202" cy="25651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AA6E7A-B1F0-4EA2-8079-BA35ABADE0BE}"/>
              </a:ext>
            </a:extLst>
          </p:cNvPr>
          <p:cNvCxnSpPr/>
          <p:nvPr/>
        </p:nvCxnSpPr>
        <p:spPr>
          <a:xfrm>
            <a:off x="9832" y="1173229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5B8B026-C0E1-40E2-87D6-3AC13D2380BF}"/>
              </a:ext>
            </a:extLst>
          </p:cNvPr>
          <p:cNvSpPr/>
          <p:nvPr/>
        </p:nvSpPr>
        <p:spPr>
          <a:xfrm>
            <a:off x="11577483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13D53-806B-46F1-B90A-F2A627C8F221}"/>
              </a:ext>
            </a:extLst>
          </p:cNvPr>
          <p:cNvSpPr txBox="1"/>
          <p:nvPr/>
        </p:nvSpPr>
        <p:spPr>
          <a:xfrm>
            <a:off x="36670" y="10036"/>
            <a:ext cx="614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Work as a community and be accountable</a:t>
            </a:r>
          </a:p>
        </p:txBody>
      </p:sp>
      <p:pic>
        <p:nvPicPr>
          <p:cNvPr id="11" name="Graphic 10" descr="Unlock">
            <a:extLst>
              <a:ext uri="{FF2B5EF4-FFF2-40B4-BE49-F238E27FC236}">
                <a16:creationId xmlns:a16="http://schemas.microsoft.com/office/drawing/2014/main" id="{B334F570-8B4C-4D95-AB60-E900B44AF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7464" y="1274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3FE298-A7FF-4AA4-8895-2FD3CCF61BD8}"/>
              </a:ext>
            </a:extLst>
          </p:cNvPr>
          <p:cNvSpPr txBox="1"/>
          <p:nvPr/>
        </p:nvSpPr>
        <p:spPr>
          <a:xfrm>
            <a:off x="2291443" y="4805447"/>
            <a:ext cx="177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Completed</a:t>
            </a:r>
            <a:endParaRPr lang="en-IN" sz="24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BA9D7-312C-4391-A017-422B5ABCD79D}"/>
              </a:ext>
            </a:extLst>
          </p:cNvPr>
          <p:cNvSpPr txBox="1"/>
          <p:nvPr/>
        </p:nvSpPr>
        <p:spPr>
          <a:xfrm>
            <a:off x="2288933" y="3788963"/>
            <a:ext cx="162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In-progress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16BC5-360D-44C6-84F4-048A75680F4A}"/>
              </a:ext>
            </a:extLst>
          </p:cNvPr>
          <p:cNvSpPr txBox="1"/>
          <p:nvPr/>
        </p:nvSpPr>
        <p:spPr>
          <a:xfrm>
            <a:off x="2291443" y="2772479"/>
            <a:ext cx="177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Not-started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B1D99-355F-4527-9E4D-4E6B0D9A3F64}"/>
              </a:ext>
            </a:extLst>
          </p:cNvPr>
          <p:cNvSpPr txBox="1"/>
          <p:nvPr/>
        </p:nvSpPr>
        <p:spPr>
          <a:xfrm>
            <a:off x="4006702" y="3687629"/>
            <a:ext cx="126123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Tasks</a:t>
            </a:r>
            <a:endParaRPr lang="en-IN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3967D3-5DD4-4FB7-80A6-E4E5FC7A1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528" y="2016525"/>
            <a:ext cx="636224" cy="6631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D7F20E-5539-4902-99DE-A44A35F31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757" y="2032611"/>
            <a:ext cx="580123" cy="6310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730351-EF99-4100-805B-57D6FE3F0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643" y="2043089"/>
            <a:ext cx="620482" cy="6100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A5337B-9FC1-432D-8F95-1DED0B8154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2560" y="2048314"/>
            <a:ext cx="604685" cy="5996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DD5614-8961-4254-A270-666802B65F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2363" y="2019484"/>
            <a:ext cx="604685" cy="6572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2F3BEE-E75F-40FD-AA60-2DB5981BCC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3264" y="2031323"/>
            <a:ext cx="633587" cy="6335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CB1AFA-4C6C-4E53-A8BE-835EDD88A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68390" y="2028459"/>
            <a:ext cx="671281" cy="6393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2E346B-E8FC-4E4E-ADC4-7F6C964938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94637" y="2045385"/>
            <a:ext cx="641379" cy="6054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CFE194-82EA-ED53-D6F5-BAC2A3251F28}"/>
              </a:ext>
            </a:extLst>
          </p:cNvPr>
          <p:cNvSpPr/>
          <p:nvPr/>
        </p:nvSpPr>
        <p:spPr>
          <a:xfrm>
            <a:off x="6438084" y="3337006"/>
            <a:ext cx="3123382" cy="11642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What I Did?</a:t>
            </a:r>
          </a:p>
          <a:p>
            <a:pPr algn="ctr"/>
            <a:r>
              <a:rPr lang="en-IN" sz="2800" dirty="0"/>
              <a:t>What I Plan to Do?</a:t>
            </a:r>
          </a:p>
          <a:p>
            <a:pPr algn="ctr"/>
            <a:r>
              <a:rPr lang="en-IN" sz="2800" dirty="0"/>
              <a:t>Blocks?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A62012-A7F8-750C-596E-3D78479C34C1}"/>
              </a:ext>
            </a:extLst>
          </p:cNvPr>
          <p:cNvSpPr txBox="1"/>
          <p:nvPr/>
        </p:nvSpPr>
        <p:spPr>
          <a:xfrm>
            <a:off x="4018047" y="2097695"/>
            <a:ext cx="10650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People</a:t>
            </a:r>
            <a:endParaRPr lang="en-IN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B712A-A1BB-4807-A5BF-A430631B15E2}"/>
              </a:ext>
            </a:extLst>
          </p:cNvPr>
          <p:cNvSpPr txBox="1"/>
          <p:nvPr/>
        </p:nvSpPr>
        <p:spPr>
          <a:xfrm>
            <a:off x="6365042" y="5339478"/>
            <a:ext cx="313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Daily Catch-up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278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778</Words>
  <Application>Microsoft Office PowerPoint</Application>
  <PresentationFormat>Widescreen</PresentationFormat>
  <Paragraphs>134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Montserrat Medium</vt:lpstr>
      <vt:lpstr>Playfair Display Medium</vt:lpstr>
      <vt:lpstr>Slack-Lato</vt:lpstr>
      <vt:lpstr>Office Theme</vt:lpstr>
      <vt:lpstr>Learning by doing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Our Team</vt:lpstr>
      <vt:lpstr>PowerPoint Presentation</vt:lpstr>
      <vt:lpstr>Thanks 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UN’s IPCC</dc:title>
  <dc:creator>Shweata N Hegde</dc:creator>
  <cp:lastModifiedBy>Shweata N Hegde</cp:lastModifiedBy>
  <cp:revision>50</cp:revision>
  <dcterms:created xsi:type="dcterms:W3CDTF">2022-06-15T11:54:03Z</dcterms:created>
  <dcterms:modified xsi:type="dcterms:W3CDTF">2022-06-16T12:47:56Z</dcterms:modified>
</cp:coreProperties>
</file>